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9CBF1-3D29-4155-A5E9-542EDAC4C58A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97C44-3BCF-4CD7-AACE-E6299EF182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xumuk.ru/lekenc/8300.html" TargetMode="External"/><Relationship Id="rId3" Type="http://schemas.openxmlformats.org/officeDocument/2006/relationships/hyperlink" Target="http://www.xumuk.ru/biospravochnik/138.html" TargetMode="External"/><Relationship Id="rId7" Type="http://schemas.openxmlformats.org/officeDocument/2006/relationships/hyperlink" Target="http://www.xumuk.ru/encyklopedia/2341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xumuk.ru/biospravochnik/137.html" TargetMode="External"/><Relationship Id="rId5" Type="http://schemas.openxmlformats.org/officeDocument/2006/relationships/hyperlink" Target="http://www.xumuk.ru/encyklopedia/2/5071.html" TargetMode="External"/><Relationship Id="rId4" Type="http://schemas.openxmlformats.org/officeDocument/2006/relationships/hyperlink" Target="http://www.xumuk.ru/biologhim/243.html" TargetMode="External"/><Relationship Id="rId9" Type="http://schemas.openxmlformats.org/officeDocument/2006/relationships/hyperlink" Target="http://www.xumuk.ru/biospravochnik/675.html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Тип I – </a:t>
            </a:r>
            <a:r>
              <a:rPr lang="ru-R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гиперхиломикронемия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Основные изменения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липопротеи-нограмме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следующие: высокое содержание ХМ, нормальное или слегка повышенное содержание ЛПОНП; резко повышенный уровень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триглицери-дов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Биохимический справ."/>
              </a:rPr>
              <a:t>сыворотке крови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Клинически это состояние проявляется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ксантома-тозом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Тип II делят на два подтипа: тип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гипер-β-липопротеинемия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характерным высоким содержанием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Биологическая химия"/>
              </a:rPr>
              <a:t>крови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ЛПНП и тип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IIб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гипер-β-липо-протеинемия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высоким содержанием одновременно двух классов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липопро-теинов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(ЛПНП, ЛПОНП). При типе II отмечается высокое, а в некоторых случаях очень высокое содержание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Химическая энциклопедия"/>
              </a:rPr>
              <a:t>холестерина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в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Биохимический справ."/>
              </a:rPr>
              <a:t>плазме крови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Уровень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триглицеридов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Биологическая химия"/>
              </a:rPr>
              <a:t>крови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может быть либо нормальным (типа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либо повышенным (тип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IIб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Клинически проявляется атеросклеротическими нарушениями, нередко развивается ишемическая болезнь сердца (ИБС).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Тип III –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дис-β-липопротеинемия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Биохимический справ."/>
              </a:rPr>
              <a:t>сыворотке крови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появляются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Химическая энциклопедия"/>
              </a:rPr>
              <a:t>липопротеины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с необычно высоким содержанием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Химическая энциклопедия"/>
              </a:rPr>
              <a:t>холестерина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и высокой электрофоретической подвижностью («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флотирующие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β-липопротеины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Они накапливаются в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Биологическая химия"/>
              </a:rPr>
              <a:t>крови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вследствие нарушения превращения ЛПОНП в ЛПНП. Этот тип ГЛП часто сочетается с различными проявлениями атеросклероза, в том числе с ИБС и поражением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Лекарственные препараты"/>
              </a:rPr>
              <a:t>сосудов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ног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Тип IV –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гиперпре-β-липопротеинемия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Характерны повышение уровня ЛПОНП, нормальное содержание ЛПНП, отсутствие ХМ; увеличение уровня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триглицеридов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при нормальном или слегка повышенном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уровне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Химическая энциклопедия"/>
              </a:rPr>
              <a:t>холестерина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Клинически этот тип сочетается с диабетом,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Биохимический справ."/>
              </a:rPr>
              <a:t>ожирением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ИБС.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Тип V –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гиперпре-β-липопротеинемия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гиперхиломикронемия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Наблюдаются повышение уровня ЛПОНП, наличие ХМ. Клинически проявляется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ксантоматозом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иногда сочетается со скрытым диабетом. Ишемической болезни сердца при данном типе ГЛП не наблюдается.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986D-6AC8-42F3-A724-F5ECD18FF0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7A7677-8060-404E-95BD-33899C08627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7F71-BFC4-4BB1-BA1E-B34D99750232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6B2-8162-49BD-8CD3-143FC02EB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7F71-BFC4-4BB1-BA1E-B34D99750232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6B2-8162-49BD-8CD3-143FC02EB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7F71-BFC4-4BB1-BA1E-B34D99750232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6B2-8162-49BD-8CD3-143FC02EB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7F71-BFC4-4BB1-BA1E-B34D99750232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6B2-8162-49BD-8CD3-143FC02EB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7F71-BFC4-4BB1-BA1E-B34D99750232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6B2-8162-49BD-8CD3-143FC02EB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7F71-BFC4-4BB1-BA1E-B34D99750232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6B2-8162-49BD-8CD3-143FC02EB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7F71-BFC4-4BB1-BA1E-B34D99750232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6B2-8162-49BD-8CD3-143FC02EB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7F71-BFC4-4BB1-BA1E-B34D99750232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6B2-8162-49BD-8CD3-143FC02EB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7F71-BFC4-4BB1-BA1E-B34D99750232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6B2-8162-49BD-8CD3-143FC02EB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7F71-BFC4-4BB1-BA1E-B34D99750232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6B2-8162-49BD-8CD3-143FC02EB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97F71-BFC4-4BB1-BA1E-B34D99750232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76B2-8162-49BD-8CD3-143FC02EB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97F71-BFC4-4BB1-BA1E-B34D99750232}" type="datetimeFigureOut">
              <a:rPr lang="ru-RU" smtClean="0"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076B2-8162-49BD-8CD3-143FC02EB3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644" y="261576"/>
            <a:ext cx="81747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</a:t>
            </a:r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гиперлипидемий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Фредриксона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5108285"/>
              </p:ext>
            </p:extLst>
          </p:nvPr>
        </p:nvGraphicFramePr>
        <p:xfrm>
          <a:off x="875928" y="1071546"/>
          <a:ext cx="736848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4992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n-lt"/>
                          <a:cs typeface="Arial" panose="020B0604020202020204" pitchFamily="34" charset="0"/>
                        </a:rPr>
                        <a:t>Тип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n-lt"/>
                          <a:cs typeface="Arial" panose="020B0604020202020204" pitchFamily="34" charset="0"/>
                        </a:rPr>
                        <a:t>Повышение уровня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cs typeface="Arial" panose="020B0604020202020204" pitchFamily="34" charset="0"/>
                        </a:rPr>
                        <a:t>I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n-lt"/>
                          <a:cs typeface="Arial" panose="020B0604020202020204" pitchFamily="34" charset="0"/>
                        </a:rPr>
                        <a:t>ТГ, ОХС, ХМ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+mn-lt"/>
                          <a:cs typeface="Arial" panose="020B0604020202020204" pitchFamily="34" charset="0"/>
                        </a:rPr>
                        <a:t>IIa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n-lt"/>
                          <a:cs typeface="Arial" panose="020B0604020202020204" pitchFamily="34" charset="0"/>
                        </a:rPr>
                        <a:t>ОХС, ХС-ЛПНП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+mn-lt"/>
                          <a:cs typeface="Arial" panose="020B0604020202020204" pitchFamily="34" charset="0"/>
                        </a:rPr>
                        <a:t>IIb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n-lt"/>
                          <a:cs typeface="Arial" panose="020B0604020202020204" pitchFamily="34" charset="0"/>
                        </a:rPr>
                        <a:t>ОХС, ТГ, ХС-ЛПНП, ХС-ЛПОНП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cs typeface="Arial" panose="020B0604020202020204" pitchFamily="34" charset="0"/>
                        </a:rPr>
                        <a:t>III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n-lt"/>
                          <a:cs typeface="Arial" panose="020B0604020202020204" pitchFamily="34" charset="0"/>
                        </a:rPr>
                        <a:t>ОХС,</a:t>
                      </a:r>
                      <a:r>
                        <a:rPr lang="ru-RU" sz="2400" baseline="0" dirty="0" smtClean="0">
                          <a:latin typeface="+mn-lt"/>
                          <a:cs typeface="Arial" panose="020B0604020202020204" pitchFamily="34" charset="0"/>
                        </a:rPr>
                        <a:t> ТГ, ХС-ЛППП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cs typeface="Arial" panose="020B0604020202020204" pitchFamily="34" charset="0"/>
                        </a:rPr>
                        <a:t>IV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n-lt"/>
                          <a:cs typeface="Arial" panose="020B0604020202020204" pitchFamily="34" charset="0"/>
                        </a:rPr>
                        <a:t>ОХС, ТГ, ХС-ЛПОНП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cs typeface="Arial" panose="020B0604020202020204" pitchFamily="34" charset="0"/>
                        </a:rPr>
                        <a:t>V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+mn-lt"/>
                          <a:cs typeface="Arial" panose="020B0604020202020204" pitchFamily="34" charset="0"/>
                        </a:rPr>
                        <a:t>ОХС, ТГ, ХС-ЛПОНП, ХМ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3549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644" y="261576"/>
            <a:ext cx="8174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Нарушения метаболизма </a:t>
            </a:r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липопротеинов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другие </a:t>
            </a:r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липемии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согласно  МКБ-10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5108285"/>
              </p:ext>
            </p:extLst>
          </p:nvPr>
        </p:nvGraphicFramePr>
        <p:xfrm>
          <a:off x="428596" y="1884784"/>
          <a:ext cx="8286808" cy="2544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1488"/>
                <a:gridCol w="3005320"/>
              </a:tblGrid>
              <a:tr h="50887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n-lt"/>
                          <a:cs typeface="Arial" panose="020B0604020202020204" pitchFamily="34" charset="0"/>
                        </a:rPr>
                        <a:t>Название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n-lt"/>
                          <a:cs typeface="Arial" panose="020B0604020202020204" pitchFamily="34" charset="0"/>
                        </a:rPr>
                        <a:t>Код</a:t>
                      </a:r>
                      <a:r>
                        <a:rPr lang="ru-RU" sz="2400" baseline="0" dirty="0" smtClean="0">
                          <a:latin typeface="+mn-lt"/>
                          <a:cs typeface="Arial" panose="020B0604020202020204" pitchFamily="34" charset="0"/>
                        </a:rPr>
                        <a:t> МКБ-10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887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+mn-lt"/>
                          <a:cs typeface="Arial" panose="020B0604020202020204" pitchFamily="34" charset="0"/>
                        </a:rPr>
                        <a:t>Чистая</a:t>
                      </a:r>
                      <a:r>
                        <a:rPr lang="ru-RU" sz="2400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+mn-lt"/>
                          <a:cs typeface="Arial" panose="020B0604020202020204" pitchFamily="34" charset="0"/>
                        </a:rPr>
                        <a:t>гиперхолестеринемия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n-lt"/>
                          <a:cs typeface="Arial" panose="020B0604020202020204" pitchFamily="34" charset="0"/>
                        </a:rPr>
                        <a:t>Е78.0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887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+mn-lt"/>
                          <a:cs typeface="Arial" panose="020B0604020202020204" pitchFamily="34" charset="0"/>
                        </a:rPr>
                        <a:t>Чистая</a:t>
                      </a:r>
                      <a:r>
                        <a:rPr lang="ru-RU" sz="2400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+mn-lt"/>
                          <a:cs typeface="Arial" panose="020B0604020202020204" pitchFamily="34" charset="0"/>
                        </a:rPr>
                        <a:t>гипертриглицеридемия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n-lt"/>
                          <a:cs typeface="Arial" panose="020B0604020202020204" pitchFamily="34" charset="0"/>
                        </a:rPr>
                        <a:t>Е78.1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887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+mn-lt"/>
                          <a:cs typeface="Arial" panose="020B0604020202020204" pitchFamily="34" charset="0"/>
                        </a:rPr>
                        <a:t>Смешанная</a:t>
                      </a:r>
                      <a:r>
                        <a:rPr lang="ru-RU" sz="2400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+mn-lt"/>
                          <a:cs typeface="Arial" panose="020B0604020202020204" pitchFamily="34" charset="0"/>
                        </a:rPr>
                        <a:t>гиперлипидемия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n-lt"/>
                          <a:cs typeface="Arial" panose="020B0604020202020204" pitchFamily="34" charset="0"/>
                        </a:rPr>
                        <a:t>Е78.2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887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err="1" smtClean="0">
                          <a:latin typeface="+mn-lt"/>
                          <a:cs typeface="Arial" panose="020B0604020202020204" pitchFamily="34" charset="0"/>
                        </a:rPr>
                        <a:t>Гиперхиломикронемия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+mn-lt"/>
                          <a:cs typeface="Arial" panose="020B0604020202020204" pitchFamily="34" charset="0"/>
                        </a:rPr>
                        <a:t>Е78.3</a:t>
                      </a:r>
                      <a:endParaRPr lang="ru-RU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596" y="5014753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err="1" smtClean="0"/>
              <a:t>Гипоальфахолестеринемия</a:t>
            </a:r>
            <a:r>
              <a:rPr lang="ru-RU" sz="2400" dirty="0" smtClean="0"/>
              <a:t> (снижение уровня ХС-ЛПВП)</a:t>
            </a:r>
            <a:endParaRPr lang="en-US" sz="2400" dirty="0" smtClean="0"/>
          </a:p>
          <a:p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err="1" smtClean="0"/>
              <a:t>Гиперлипопротеинемия</a:t>
            </a:r>
            <a:r>
              <a:rPr lang="ru-RU" sz="2400" dirty="0" smtClean="0"/>
              <a:t> (а)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13549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571500"/>
            <a:ext cx="8358188" cy="428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000" b="1" dirty="0" smtClean="0"/>
              <a:t>Голландские критерии </a:t>
            </a:r>
            <a:r>
              <a:rPr lang="en-US" sz="3000" b="1" dirty="0" smtClean="0"/>
              <a:t>DLCN</a:t>
            </a:r>
            <a:r>
              <a:rPr lang="ru-RU" sz="3000" b="1" dirty="0" smtClean="0"/>
              <a:t> для диагностики семейной </a:t>
            </a:r>
            <a:r>
              <a:rPr lang="ru-RU" sz="3000" b="1" dirty="0" err="1" smtClean="0"/>
              <a:t>гиперхолестеринемии</a:t>
            </a:r>
            <a:r>
              <a:rPr lang="en-US" sz="3000" i="1" dirty="0" smtClean="0"/>
              <a:t/>
            </a:r>
            <a:br>
              <a:rPr lang="en-US" sz="3000" i="1" dirty="0" smtClean="0"/>
            </a:br>
            <a:endParaRPr lang="ru-RU" sz="3000" i="1" dirty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071563"/>
            <a:ext cx="7929562" cy="56880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i="1" smtClean="0">
                <a:solidFill>
                  <a:srgbClr val="7030A0"/>
                </a:solidFill>
              </a:rPr>
              <a:t>С</a:t>
            </a:r>
            <a:r>
              <a:rPr lang="en-US" sz="1600" b="1" i="1" smtClean="0">
                <a:solidFill>
                  <a:srgbClr val="7030A0"/>
                </a:solidFill>
              </a:rPr>
              <a:t>емейный анамнез</a:t>
            </a:r>
            <a:endParaRPr lang="en-US" sz="1600" b="1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i="1" smtClean="0"/>
              <a:t>      а</a:t>
            </a:r>
            <a:r>
              <a:rPr lang="ru-RU" sz="1600" smtClean="0"/>
              <a:t> Родственник 1-й степени родства </a:t>
            </a:r>
            <a:r>
              <a:rPr lang="en-US" sz="1600" smtClean="0"/>
              <a:t>c</a:t>
            </a:r>
            <a:r>
              <a:rPr lang="ru-RU" sz="1600" smtClean="0"/>
              <a:t> ранней (мужчины &lt;55 лет, женщины &lt;60 лет) ИБС или другим сосудистым поражением                                                                                                      </a:t>
            </a:r>
            <a:r>
              <a:rPr lang="ru-RU" sz="1600" b="1" i="1" smtClean="0"/>
              <a:t>или </a:t>
            </a:r>
            <a:r>
              <a:rPr lang="ru-RU" sz="1600" smtClean="0"/>
              <a:t> Родственник 1-й степени родства с ХС-ЛПНП &gt;95-го персентиля                             1                              </a:t>
            </a:r>
            <a:r>
              <a:rPr lang="ru-RU" sz="1600" b="1" smtClean="0"/>
              <a:t>б</a:t>
            </a:r>
            <a:r>
              <a:rPr lang="ru-RU" sz="1600" smtClean="0"/>
              <a:t> Родственник 1-й степени родства с ксантомами сухожилий и/или дугой роговиц                                                                                                                                </a:t>
            </a:r>
            <a:r>
              <a:rPr lang="ru-RU" sz="1600" b="1" i="1" smtClean="0"/>
              <a:t>или</a:t>
            </a:r>
            <a:r>
              <a:rPr lang="ru-RU" sz="1600" i="1" smtClean="0"/>
              <a:t> </a:t>
            </a:r>
            <a:r>
              <a:rPr lang="ru-RU" sz="1600" smtClean="0"/>
              <a:t> Дети моложе 18 лет с ХС-ЛПНП &gt;95-го персентиля                                                      2                                                          </a:t>
            </a:r>
            <a:endParaRPr lang="en-US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i="1" smtClean="0">
                <a:solidFill>
                  <a:srgbClr val="7030A0"/>
                </a:solidFill>
              </a:rPr>
              <a:t>История заболевания</a:t>
            </a:r>
            <a:endParaRPr lang="en-US" sz="1600" b="1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i="1" smtClean="0"/>
              <a:t>      </a:t>
            </a:r>
            <a:r>
              <a:rPr lang="ru-RU" sz="1600" b="1" i="1" smtClean="0"/>
              <a:t>а</a:t>
            </a:r>
            <a:r>
              <a:rPr lang="ru-RU" sz="1600" smtClean="0"/>
              <a:t> У пациента ранняя (мужчины &lt;55 лет, женщины &lt;60 лет) ИБС                                       2                                                                                                                      </a:t>
            </a:r>
            <a:r>
              <a:rPr lang="ru-RU" sz="1600" b="1" i="1" smtClean="0"/>
              <a:t>б</a:t>
            </a:r>
            <a:r>
              <a:rPr lang="ru-RU" sz="1600" b="1" smtClean="0"/>
              <a:t> </a:t>
            </a:r>
            <a:r>
              <a:rPr lang="ru-RU" sz="1600" smtClean="0"/>
              <a:t>У пациента раннее (мужчины &lt;55 лет, женщины &lt;60 лет) цереброваскулярное заболевание или поражение периферических сосудов                                                      1                                                                                                                                                      </a:t>
            </a:r>
            <a:endParaRPr lang="en-US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i="1" smtClean="0">
                <a:solidFill>
                  <a:srgbClr val="7030A0"/>
                </a:solidFill>
              </a:rPr>
              <a:t>Физикальное обследование </a:t>
            </a:r>
            <a:endParaRPr lang="en-US" sz="1600" b="1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i="1" smtClean="0"/>
              <a:t>     </a:t>
            </a:r>
            <a:r>
              <a:rPr lang="ru-RU" sz="1600" b="1" i="1" smtClean="0"/>
              <a:t> а</a:t>
            </a:r>
            <a:r>
              <a:rPr lang="en-US" sz="1600" b="1" smtClean="0"/>
              <a:t> </a:t>
            </a:r>
            <a:r>
              <a:rPr lang="en-US" sz="1600" smtClean="0"/>
              <a:t>Ксантомы сухожилий </a:t>
            </a:r>
            <a:r>
              <a:rPr lang="ru-RU" sz="1600" smtClean="0"/>
              <a:t>                                                                                                                  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      </a:t>
            </a:r>
            <a:r>
              <a:rPr lang="ru-RU" sz="1600" b="1" i="1" smtClean="0"/>
              <a:t>б</a:t>
            </a:r>
            <a:r>
              <a:rPr lang="ru-RU" sz="1600" smtClean="0"/>
              <a:t> Дуга роговицы в возрасте моложе 45 лет                                                                              4                                                                                                                                                                                 </a:t>
            </a:r>
            <a:endParaRPr lang="en-US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i="1" smtClean="0">
                <a:solidFill>
                  <a:srgbClr val="7030A0"/>
                </a:solidFill>
              </a:rPr>
              <a:t>Лабораторный анализ</a:t>
            </a:r>
            <a:endParaRPr lang="en-US" sz="1600" b="1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i="1" smtClean="0"/>
              <a:t>        </a:t>
            </a:r>
            <a:r>
              <a:rPr lang="ru-RU" sz="1600" b="1" i="1" smtClean="0"/>
              <a:t>а</a:t>
            </a:r>
            <a:r>
              <a:rPr lang="ru-RU" sz="1600" b="1" smtClean="0"/>
              <a:t> </a:t>
            </a:r>
            <a:r>
              <a:rPr lang="ru-RU" sz="1600" smtClean="0"/>
              <a:t>ХС-ЛПНП &gt;8,5 ммоль/л                                                                                                              8                                </a:t>
            </a:r>
            <a:r>
              <a:rPr lang="ru-RU" sz="1600" b="1" i="1" smtClean="0"/>
              <a:t>б</a:t>
            </a:r>
            <a:r>
              <a:rPr lang="ru-RU" sz="1600" smtClean="0"/>
              <a:t> ХС-ЛПНП 6,5-8,5 ммоль/л                                                                                                          5               </a:t>
            </a:r>
            <a:r>
              <a:rPr lang="ru-RU" sz="1600" b="1" i="1" smtClean="0"/>
              <a:t>в</a:t>
            </a:r>
            <a:r>
              <a:rPr lang="ru-RU" sz="1600" smtClean="0"/>
              <a:t> ХС-ЛПНП 5-6,4 ммоль/л                                                                                                              3             </a:t>
            </a:r>
            <a:r>
              <a:rPr lang="ru-RU" sz="1600" b="1" i="1" smtClean="0"/>
              <a:t>г</a:t>
            </a:r>
            <a:r>
              <a:rPr lang="ru-RU" sz="1600" smtClean="0"/>
              <a:t> ХС-ЛПНП 4-4,9 ммоль/л                                                                                                              1               </a:t>
            </a:r>
            <a:endParaRPr lang="ru-RU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i="1" smtClean="0">
                <a:solidFill>
                  <a:srgbClr val="7030A0"/>
                </a:solidFill>
              </a:rPr>
              <a:t>Анализ ДНК</a:t>
            </a:r>
            <a:endParaRPr lang="ru-RU" sz="1600" b="1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b="1" i="1" smtClean="0"/>
              <a:t>а</a:t>
            </a:r>
            <a:r>
              <a:rPr lang="ru-RU" sz="1600" b="1" smtClean="0"/>
              <a:t> </a:t>
            </a:r>
            <a:r>
              <a:rPr lang="ru-RU" sz="1600" smtClean="0"/>
              <a:t>Имеется функциональная мутация гена ЛПНП-Р , </a:t>
            </a:r>
            <a:r>
              <a:rPr lang="en-US" sz="1600" smtClean="0"/>
              <a:t>ApoB, PCSK9</a:t>
            </a:r>
            <a:r>
              <a:rPr lang="ru-RU" sz="1600" smtClean="0"/>
              <a:t>                                             8</a:t>
            </a:r>
            <a:endParaRPr lang="en-US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600" b="1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b="1" i="1" smtClean="0"/>
              <a:t>Диагноз </a:t>
            </a:r>
            <a:r>
              <a:rPr lang="ru-RU" sz="1600" b="1" i="1" smtClean="0"/>
              <a:t>СГ</a:t>
            </a:r>
            <a:r>
              <a:rPr lang="en-US" sz="1600" i="1" smtClean="0"/>
              <a:t>  </a:t>
            </a:r>
            <a:endParaRPr lang="en-US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i="1" smtClean="0"/>
              <a:t>        о</a:t>
            </a:r>
            <a:r>
              <a:rPr lang="en-US" sz="1600" i="1" smtClean="0"/>
              <a:t>пределённый                                      </a:t>
            </a:r>
            <a:r>
              <a:rPr lang="ru-RU" sz="1600" i="1" smtClean="0"/>
              <a:t>                 </a:t>
            </a:r>
            <a:r>
              <a:rPr lang="en-US" sz="1600" i="1" smtClean="0"/>
              <a:t>      </a:t>
            </a:r>
            <a:r>
              <a:rPr lang="ru-RU" sz="1600" i="1" smtClean="0"/>
              <a:t>                  </a:t>
            </a:r>
            <a:r>
              <a:rPr lang="en-US" sz="1600" i="1" smtClean="0"/>
              <a:t> </a:t>
            </a:r>
            <a:r>
              <a:rPr lang="ru-RU" sz="1600" i="1" smtClean="0"/>
              <a:t>                      </a:t>
            </a:r>
            <a:r>
              <a:rPr lang="ru-RU" sz="1600" smtClean="0"/>
              <a:t>  </a:t>
            </a:r>
            <a:r>
              <a:rPr lang="en-US" sz="1600" smtClean="0"/>
              <a:t>&gt;8</a:t>
            </a:r>
            <a:r>
              <a:rPr lang="ru-RU" sz="1600" smtClean="0"/>
              <a:t> баллов </a:t>
            </a:r>
            <a:r>
              <a:rPr lang="en-US" sz="1600" i="1" smtClean="0"/>
              <a:t>вероятный                               </a:t>
            </a:r>
            <a:r>
              <a:rPr lang="ru-RU" sz="1600" i="1" smtClean="0"/>
              <a:t>                                       </a:t>
            </a:r>
            <a:r>
              <a:rPr lang="ru-RU" sz="1600" smtClean="0"/>
              <a:t>                                      6</a:t>
            </a:r>
            <a:r>
              <a:rPr lang="en-US" sz="1600" smtClean="0"/>
              <a:t>-8</a:t>
            </a:r>
            <a:r>
              <a:rPr lang="ru-RU" sz="1600" smtClean="0"/>
              <a:t> баллов</a:t>
            </a:r>
            <a:r>
              <a:rPr lang="en-US" sz="1600" smtClean="0"/>
              <a:t> </a:t>
            </a:r>
            <a:r>
              <a:rPr lang="ru-RU" sz="1600" smtClean="0"/>
              <a:t> </a:t>
            </a:r>
            <a:r>
              <a:rPr lang="en-US" sz="1600" i="1" smtClean="0"/>
              <a:t>возможный                                                       </a:t>
            </a:r>
            <a:r>
              <a:rPr lang="ru-RU" sz="1600" i="1" smtClean="0"/>
              <a:t>                                            </a:t>
            </a:r>
            <a:r>
              <a:rPr lang="ru-RU" sz="1600" smtClean="0"/>
              <a:t>         </a:t>
            </a:r>
            <a:r>
              <a:rPr lang="en-US" sz="1600" smtClean="0"/>
              <a:t>3-5 </a:t>
            </a:r>
            <a:r>
              <a:rPr lang="ru-RU" sz="1600" smtClean="0"/>
              <a:t>баллов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259</Words>
  <Application>Microsoft Office PowerPoint</Application>
  <PresentationFormat>Экран (4:3)</PresentationFormat>
  <Paragraphs>51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Голландские критерии DLCN для диагностики семейной гиперхолестеринемии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PC-1</dc:creator>
  <cp:lastModifiedBy>PC-1</cp:lastModifiedBy>
  <cp:revision>1</cp:revision>
  <dcterms:created xsi:type="dcterms:W3CDTF">2018-12-22T18:31:47Z</dcterms:created>
  <dcterms:modified xsi:type="dcterms:W3CDTF">2018-12-22T18:46:15Z</dcterms:modified>
</cp:coreProperties>
</file>